
<file path=[Content_Types].xml><?xml version="1.0" encoding="utf-8"?>
<Types xmlns="http://schemas.openxmlformats.org/package/2006/content-types"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Default Extension="png" ContentType="image/png"/>
  <Default Extension="rels" ContentType="application/vnd.openxmlformats-package.relationships+xml"/>
  <Default Extension="jpeg" ContentType="image/jpeg"/>
  <Default Extension="xml" ContentType="application/xml"/>
  <Override PartName="/ppt/slides/slide9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10.xml" ContentType="application/vnd.openxmlformats-officedocument.presentationml.notes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notesSlides/notesSlide6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notesSlides/notesSlide4.xml" ContentType="application/vnd.openxmlformats-officedocument.presentationml.notesSlide+xml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2.xml" ContentType="application/vnd.openxmlformats-officedocument.presentationml.notesSlide+xml"/>
  <Override PartName="/ppt/notesSlides/notesSlide9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slideMasters/slideMaster2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notesSlides/notesSlide7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  <p:sldMasterId id="2147483661" r:id="rId2"/>
  </p:sldMasterIdLst>
  <p:notesMasterIdLst>
    <p:notesMasterId r:id="rId1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-64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notesMaster" Target="notesMasters/notes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Shape 10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Shape 11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ctrTitle"/>
          </p:nvPr>
        </p:nvSpPr>
        <p:spPr>
          <a:xfrm>
            <a:off x="457200" y="751679"/>
            <a:ext cx="8229600" cy="4012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4572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4572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4572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4572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4572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4572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4572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4572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4572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ubTitle" idx="1"/>
          </p:nvPr>
        </p:nvSpPr>
        <p:spPr>
          <a:xfrm>
            <a:off x="457200" y="4955189"/>
            <a:ext cx="8229600" cy="1643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48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48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48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48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48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48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48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48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48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11" name="Shape 11"/>
          <p:cNvCxnSpPr/>
          <p:nvPr/>
        </p:nvCxnSpPr>
        <p:spPr>
          <a:xfrm>
            <a:off x="457200" y="548639"/>
            <a:ext cx="8229600" cy="0"/>
          </a:xfrm>
          <a:prstGeom prst="straightConnector1">
            <a:avLst/>
          </a:prstGeom>
          <a:noFill/>
          <a:ln w="57150" cap="flat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" name="Shape 12"/>
          <p:cNvCxnSpPr/>
          <p:nvPr/>
        </p:nvCxnSpPr>
        <p:spPr>
          <a:xfrm>
            <a:off x="457200" y="4844510"/>
            <a:ext cx="8229600" cy="0"/>
          </a:xfrm>
          <a:prstGeom prst="straightConnector1">
            <a:avLst/>
          </a:prstGeom>
          <a:noFill/>
          <a:ln w="57150" cap="flat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Only" type="titleOnly">
  <p:cSld name="title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_ONLY">
  <p:cSld name="CAPTION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69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1pPr>
            <a:lvl2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3pPr>
            <a:lvl4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4pPr>
            <a:lvl5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6pPr>
            <a:lvl7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7pPr>
            <a:lvl8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" type="blank">
  <p:cSld name="blank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x" type="tx">
  <p:cSld name="tx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defRPr>
                <a:solidFill>
                  <a:srgbClr val="DA0002"/>
                </a:solidFill>
              </a:defRPr>
            </a:lvl1pPr>
            <a:lvl2pPr rtl="0">
              <a:defRPr>
                <a:solidFill>
                  <a:srgbClr val="DA0002"/>
                </a:solidFill>
              </a:defRPr>
            </a:lvl2pPr>
            <a:lvl3pPr rtl="0">
              <a:defRPr>
                <a:solidFill>
                  <a:srgbClr val="DA0002"/>
                </a:solidFill>
              </a:defRPr>
            </a:lvl3pPr>
            <a:lvl4pPr rtl="0">
              <a:defRPr>
                <a:solidFill>
                  <a:srgbClr val="DA0002"/>
                </a:solidFill>
              </a:defRPr>
            </a:lvl4pPr>
            <a:lvl5pPr rtl="0">
              <a:defRPr>
                <a:solidFill>
                  <a:srgbClr val="DA0002"/>
                </a:solidFill>
              </a:defRPr>
            </a:lvl5pPr>
            <a:lvl6pPr rtl="0">
              <a:defRPr>
                <a:solidFill>
                  <a:srgbClr val="DA0002"/>
                </a:solidFill>
              </a:defRPr>
            </a:lvl6pPr>
            <a:lvl7pPr rtl="0">
              <a:defRPr>
                <a:solidFill>
                  <a:srgbClr val="DA0002"/>
                </a:solidFill>
              </a:defRPr>
            </a:lvl7pPr>
            <a:lvl8pPr rtl="0">
              <a:defRPr>
                <a:solidFill>
                  <a:srgbClr val="DA0002"/>
                </a:solidFill>
              </a:defRPr>
            </a:lvl8pPr>
            <a:lvl9pPr rtl="0">
              <a:defRPr>
                <a:solidFill>
                  <a:srgbClr val="DA0002"/>
                </a:solidFill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cxnSp>
        <p:nvCxnSpPr>
          <p:cNvPr id="16" name="Shape 16"/>
          <p:cNvCxnSpPr/>
          <p:nvPr/>
        </p:nvCxnSpPr>
        <p:spPr>
          <a:xfrm>
            <a:off x="457200" y="1524000"/>
            <a:ext cx="8229600" cy="0"/>
          </a:xfrm>
          <a:prstGeom prst="straightConnector1">
            <a:avLst/>
          </a:prstGeom>
          <a:noFill/>
          <a:ln w="50800" cap="flat">
            <a:solidFill>
              <a:srgbClr val="DA000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woColTx" type="twoColTx">
  <p:cSld name="twoColTx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defRPr>
                <a:solidFill>
                  <a:srgbClr val="DA0002"/>
                </a:solidFill>
              </a:defRPr>
            </a:lvl1pPr>
            <a:lvl2pPr rtl="0">
              <a:defRPr>
                <a:solidFill>
                  <a:srgbClr val="DA0002"/>
                </a:solidFill>
              </a:defRPr>
            </a:lvl2pPr>
            <a:lvl3pPr rtl="0">
              <a:defRPr>
                <a:solidFill>
                  <a:srgbClr val="DA0002"/>
                </a:solidFill>
              </a:defRPr>
            </a:lvl3pPr>
            <a:lvl4pPr rtl="0">
              <a:defRPr>
                <a:solidFill>
                  <a:srgbClr val="DA0002"/>
                </a:solidFill>
              </a:defRPr>
            </a:lvl4pPr>
            <a:lvl5pPr rtl="0">
              <a:defRPr>
                <a:solidFill>
                  <a:srgbClr val="DA0002"/>
                </a:solidFill>
              </a:defRPr>
            </a:lvl5pPr>
            <a:lvl6pPr rtl="0">
              <a:defRPr>
                <a:solidFill>
                  <a:srgbClr val="DA0002"/>
                </a:solidFill>
              </a:defRPr>
            </a:lvl6pPr>
            <a:lvl7pPr rtl="0">
              <a:defRPr>
                <a:solidFill>
                  <a:srgbClr val="DA0002"/>
                </a:solidFill>
              </a:defRPr>
            </a:lvl7pPr>
            <a:lvl8pPr rtl="0">
              <a:defRPr>
                <a:solidFill>
                  <a:srgbClr val="DA0002"/>
                </a:solidFill>
              </a:defRPr>
            </a:lvl8pPr>
            <a:lvl9pPr rtl="0">
              <a:defRPr>
                <a:solidFill>
                  <a:srgbClr val="DA0002"/>
                </a:solidFill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cxnSp>
        <p:nvCxnSpPr>
          <p:cNvPr id="21" name="Shape 21"/>
          <p:cNvCxnSpPr/>
          <p:nvPr/>
        </p:nvCxnSpPr>
        <p:spPr>
          <a:xfrm>
            <a:off x="457200" y="1524000"/>
            <a:ext cx="8229600" cy="0"/>
          </a:xfrm>
          <a:prstGeom prst="straightConnector1">
            <a:avLst/>
          </a:prstGeom>
          <a:noFill/>
          <a:ln w="50800" cap="flat">
            <a:solidFill>
              <a:srgbClr val="DA000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Only" type="titleOnly">
  <p:cSld name="titleOnl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defRPr>
                <a:solidFill>
                  <a:schemeClr val="accent1"/>
                </a:solidFill>
              </a:defRPr>
            </a:lvl1pPr>
            <a:lvl2pPr rtl="0">
              <a:defRPr>
                <a:solidFill>
                  <a:schemeClr val="accent1"/>
                </a:solidFill>
              </a:defRPr>
            </a:lvl2pPr>
            <a:lvl3pPr rtl="0">
              <a:defRPr>
                <a:solidFill>
                  <a:schemeClr val="accent1"/>
                </a:solidFill>
              </a:defRPr>
            </a:lvl3pPr>
            <a:lvl4pPr rtl="0">
              <a:defRPr>
                <a:solidFill>
                  <a:schemeClr val="accent1"/>
                </a:solidFill>
              </a:defRPr>
            </a:lvl4pPr>
            <a:lvl5pPr rtl="0">
              <a:defRPr>
                <a:solidFill>
                  <a:schemeClr val="accent1"/>
                </a:solidFill>
              </a:defRPr>
            </a:lvl5pPr>
            <a:lvl6pPr rtl="0">
              <a:defRPr>
                <a:solidFill>
                  <a:schemeClr val="accent1"/>
                </a:solidFill>
              </a:defRPr>
            </a:lvl6pPr>
            <a:lvl7pPr rtl="0">
              <a:defRPr>
                <a:solidFill>
                  <a:schemeClr val="accent1"/>
                </a:solidFill>
              </a:defRPr>
            </a:lvl7pPr>
            <a:lvl8pPr rtl="0">
              <a:defRPr>
                <a:solidFill>
                  <a:schemeClr val="accent1"/>
                </a:solidFill>
              </a:defRPr>
            </a:lvl8pPr>
            <a:lvl9pPr rtl="0"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cxnSp>
        <p:nvCxnSpPr>
          <p:cNvPr id="24" name="Shape 24"/>
          <p:cNvCxnSpPr/>
          <p:nvPr/>
        </p:nvCxnSpPr>
        <p:spPr>
          <a:xfrm>
            <a:off x="457200" y="1524000"/>
            <a:ext cx="8229600" cy="0"/>
          </a:xfrm>
          <a:prstGeom prst="straightConnector1">
            <a:avLst/>
          </a:prstGeom>
          <a:noFill/>
          <a:ln w="50800" cap="flat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_ONLY">
  <p:cSld name="CAPTION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1pPr>
            <a:lvl2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3pPr>
            <a:lvl4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4pPr>
            <a:lvl5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6pPr>
            <a:lvl7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7pPr>
            <a:lvl8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cxnSp>
        <p:nvCxnSpPr>
          <p:cNvPr id="27" name="Shape 27"/>
          <p:cNvCxnSpPr/>
          <p:nvPr/>
        </p:nvCxnSpPr>
        <p:spPr>
          <a:xfrm>
            <a:off x="457200" y="5757014"/>
            <a:ext cx="8229600" cy="0"/>
          </a:xfrm>
          <a:prstGeom prst="straightConnector1">
            <a:avLst/>
          </a:prstGeom>
          <a:noFill/>
          <a:ln w="50800" cap="flat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" type="blank">
  <p:cSld name="blank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Shape 29"/>
          <p:cNvCxnSpPr/>
          <p:nvPr/>
        </p:nvCxnSpPr>
        <p:spPr>
          <a:xfrm>
            <a:off x="457200" y="150852"/>
            <a:ext cx="8229600" cy="0"/>
          </a:xfrm>
          <a:prstGeom prst="straightConnector1">
            <a:avLst/>
          </a:prstGeom>
          <a:noFill/>
          <a:ln w="50800" cap="flat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" type="title">
  <p:cSld name="title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>
            <a:spLocks noGrp="1"/>
          </p:cNvSpPr>
          <p:nvPr>
            <p:ph type="ctrTitle"/>
          </p:nvPr>
        </p:nvSpPr>
        <p:spPr>
          <a:xfrm>
            <a:off x="685800" y="2111123"/>
            <a:ext cx="7772400" cy="15464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ubTitle" idx="1"/>
          </p:nvPr>
        </p:nvSpPr>
        <p:spPr>
          <a:xfrm>
            <a:off x="685800" y="3786737"/>
            <a:ext cx="7772400" cy="104631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x" type="tx">
  <p:cSld name="tx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marL="742950" indent="-285750" rtl="0">
              <a:defRPr/>
            </a:lvl2pPr>
            <a:lvl3pPr marL="1143000" indent="-228600" rtl="0">
              <a:defRPr/>
            </a:lvl3pPr>
            <a:lvl4pPr marL="1600200" indent="-228600"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woColTx" type="twoColTx">
  <p:cSld name="twoColTx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4" Type="http://schemas.openxmlformats.org/officeDocument/2006/relationships/slideLayout" Target="../slideLayouts/slideLayout10.xml"/><Relationship Id="rId5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2.xml"/><Relationship Id="rId7" Type="http://schemas.openxmlformats.org/officeDocument/2006/relationships/theme" Target="../theme/theme2.xml"/><Relationship Id="rId1" Type="http://schemas.openxmlformats.org/officeDocument/2006/relationships/slideLayout" Target="../slideLayouts/slideLayout7.xml"/><Relationship Id="rId2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lt1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chemeClr val="dk1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7" name="Shape 7"/>
          <p:cNvCxnSpPr/>
          <p:nvPr/>
        </p:nvCxnSpPr>
        <p:spPr>
          <a:xfrm>
            <a:off x="457200" y="6697679"/>
            <a:ext cx="8229600" cy="0"/>
          </a:xfrm>
          <a:prstGeom prst="straightConnector1">
            <a:avLst/>
          </a:prstGeom>
          <a:noFill/>
          <a:ln w="50800" cap="flat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lt1"/>
        </a:solidFill>
        <a:effectLst/>
      </p:bgPr>
    </p:bg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chemeClr val="dk1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ctrTitle"/>
          </p:nvPr>
        </p:nvSpPr>
        <p:spPr>
          <a:xfrm>
            <a:off x="457200" y="510504"/>
            <a:ext cx="8229600" cy="12846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algn="ctr">
              <a:buNone/>
            </a:pPr>
            <a:r>
              <a:rPr lang="en"/>
              <a:t>Mayotte</a:t>
            </a:r>
          </a:p>
        </p:txBody>
      </p:sp>
      <p:sp>
        <p:nvSpPr>
          <p:cNvPr id="50" name="Shape 50"/>
          <p:cNvSpPr txBox="1">
            <a:spLocks noGrp="1"/>
          </p:cNvSpPr>
          <p:nvPr>
            <p:ph type="subTitle" idx="1"/>
          </p:nvPr>
        </p:nvSpPr>
        <p:spPr>
          <a:xfrm>
            <a:off x="457200" y="5497808"/>
            <a:ext cx="8229600" cy="512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algn="ctr">
              <a:buNone/>
            </a:pPr>
            <a:r>
              <a:rPr lang="en" sz="2400">
                <a:solidFill>
                  <a:srgbClr val="000000"/>
                </a:solidFill>
              </a:rPr>
              <a:t>Mamoudzou est la capitale de Mayotte</a:t>
            </a:r>
            <a:r>
              <a:rPr lang="en" sz="1100" b="1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51" name="Shape 51"/>
          <p:cNvSpPr/>
          <p:nvPr/>
        </p:nvSpPr>
        <p:spPr>
          <a:xfrm>
            <a:off x="755300" y="1842015"/>
            <a:ext cx="3415047" cy="2276368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52" name="Shape 52"/>
          <p:cNvSpPr/>
          <p:nvPr/>
        </p:nvSpPr>
        <p:spPr>
          <a:xfrm>
            <a:off x="4742771" y="1853717"/>
            <a:ext cx="3713478" cy="2252965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sp>
        <p:nvSpPr>
          <p:cNvPr id="53" name="Shape 53"/>
          <p:cNvSpPr txBox="1"/>
          <p:nvPr/>
        </p:nvSpPr>
        <p:spPr>
          <a:xfrm>
            <a:off x="1513224" y="4280600"/>
            <a:ext cx="1627799" cy="3918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 sz="1800" b="1"/>
              <a:t>son drapeau</a:t>
            </a:r>
          </a:p>
        </p:txBody>
      </p:sp>
      <p:sp>
        <p:nvSpPr>
          <p:cNvPr id="54" name="Shape 54"/>
          <p:cNvSpPr txBox="1"/>
          <p:nvPr/>
        </p:nvSpPr>
        <p:spPr>
          <a:xfrm>
            <a:off x="6102111" y="4235300"/>
            <a:ext cx="994800" cy="482399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 sz="1800" b="1"/>
              <a:t>blason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algn="ctr">
              <a:buNone/>
            </a:pPr>
            <a:r>
              <a:rPr lang="en" sz="4800"/>
              <a:t>Bibliographie</a:t>
            </a:r>
          </a:p>
        </p:txBody>
      </p:sp>
      <p:sp>
        <p:nvSpPr>
          <p:cNvPr id="124" name="Shape 12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457200" lvl="0" indent="-419100" rtl="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http://hackingfamily.com/landfalls/Mayotte/Mayotte.htm</a:t>
            </a:r>
          </a:p>
          <a:p>
            <a:pPr marL="457200" lvl="0" indent="-419100" rtl="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http://www.countriesquest.com/africa/mayotte/history.htm</a:t>
            </a:r>
          </a:p>
          <a:p>
            <a:pPr marL="457200" lvl="0" indent="-419100" rtl="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http://en.wikipedia.org/wiki/Category:People_from_Mayotte</a:t>
            </a:r>
          </a:p>
          <a:p>
            <a:pPr marL="457200" lvl="0" indent="-419100" rtl="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http://holidayyear.com/holidays/Mayotte/2012</a:t>
            </a:r>
          </a:p>
          <a:p>
            <a:pPr marL="457200" lvl="0" indent="-41910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http://en.wikipedia.org/wiki/Mayotte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lvl="0" algn="ctr" rtl="0">
              <a:lnSpc>
                <a:spcPct val="115000"/>
              </a:lnSpc>
              <a:spcBef>
                <a:spcPts val="1400"/>
              </a:spcBef>
              <a:spcAft>
                <a:spcPts val="400"/>
              </a:spcAft>
              <a:buNone/>
            </a:pPr>
            <a:r>
              <a:rPr lang="en" sz="4800"/>
              <a:t>G</a:t>
            </a:r>
          </a:p>
          <a:p>
            <a:endParaRPr/>
          </a:p>
          <a:p>
            <a:endParaRPr/>
          </a:p>
          <a:p>
            <a:pPr algn="ctr">
              <a:buNone/>
            </a:pPr>
            <a:r>
              <a:rPr lang="en" sz="4800">
                <a:solidFill>
                  <a:schemeClr val="accent1"/>
                </a:solidFill>
              </a:rPr>
              <a:t>Géographie</a:t>
            </a:r>
          </a:p>
        </p:txBody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  <p:sp>
        <p:nvSpPr>
          <p:cNvPr id="61" name="Shape 61"/>
          <p:cNvSpPr/>
          <p:nvPr/>
        </p:nvSpPr>
        <p:spPr>
          <a:xfrm>
            <a:off x="578667" y="1685883"/>
            <a:ext cx="3809460" cy="4796331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62" name="Shape 62"/>
          <p:cNvSpPr/>
          <p:nvPr/>
        </p:nvSpPr>
        <p:spPr>
          <a:xfrm>
            <a:off x="6015516" y="1760456"/>
            <a:ext cx="2515450" cy="2148423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sp>
        <p:nvSpPr>
          <p:cNvPr id="63" name="Shape 63"/>
          <p:cNvSpPr txBox="1"/>
          <p:nvPr/>
        </p:nvSpPr>
        <p:spPr>
          <a:xfrm>
            <a:off x="4388126" y="2242781"/>
            <a:ext cx="1688099" cy="1733399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 algn="ctr">
              <a:buNone/>
            </a:pPr>
            <a:r>
              <a:rPr lang="en" sz="1800"/>
              <a:t>Grande-Terre est le plus vieux île.</a:t>
            </a:r>
          </a:p>
        </p:txBody>
      </p:sp>
      <p:sp>
        <p:nvSpPr>
          <p:cNvPr id="64" name="Shape 64"/>
          <p:cNvSpPr txBox="1"/>
          <p:nvPr/>
        </p:nvSpPr>
        <p:spPr>
          <a:xfrm>
            <a:off x="4388126" y="4605641"/>
            <a:ext cx="1311000" cy="14619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 lvl="0" algn="ctr">
              <a:buNone/>
            </a:pPr>
            <a:r>
              <a:rPr lang="en" sz="1800"/>
              <a:t>Le récif de corail encercle l'île.</a:t>
            </a:r>
          </a:p>
        </p:txBody>
      </p:sp>
      <p:sp>
        <p:nvSpPr>
          <p:cNvPr id="65" name="Shape 65"/>
          <p:cNvSpPr/>
          <p:nvPr/>
        </p:nvSpPr>
        <p:spPr>
          <a:xfrm>
            <a:off x="5714101" y="4421027"/>
            <a:ext cx="2726184" cy="1831127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algn="ctr">
              <a:buNone/>
            </a:pPr>
            <a:r>
              <a:rPr lang="en" sz="4800">
                <a:solidFill>
                  <a:schemeClr val="accent1"/>
                </a:solidFill>
              </a:rPr>
              <a:t>L'île aux Parfums</a:t>
            </a:r>
          </a:p>
        </p:txBody>
      </p:sp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L'</a:t>
            </a:r>
            <a:r>
              <a:rPr lang="en">
                <a:solidFill>
                  <a:srgbClr val="000000"/>
                </a:solidFill>
              </a:rPr>
              <a:t>arbre Cananga odorata</a:t>
            </a:r>
          </a:p>
          <a:p>
            <a:pPr lvl="0" rtl="0">
              <a:buNone/>
            </a:pPr>
            <a:r>
              <a:rPr lang="en">
                <a:solidFill>
                  <a:srgbClr val="000000"/>
                </a:solidFill>
              </a:rPr>
              <a:t>grandit sur l'île pour </a:t>
            </a:r>
          </a:p>
          <a:p>
            <a:pPr>
              <a:buNone/>
            </a:pPr>
            <a:r>
              <a:rPr lang="en">
                <a:solidFill>
                  <a:srgbClr val="000000"/>
                </a:solidFill>
              </a:rPr>
              <a:t>l'industrie de le parfum.</a:t>
            </a:r>
          </a:p>
        </p:txBody>
      </p:sp>
      <p:sp>
        <p:nvSpPr>
          <p:cNvPr id="72" name="Shape 72"/>
          <p:cNvSpPr/>
          <p:nvPr/>
        </p:nvSpPr>
        <p:spPr>
          <a:xfrm>
            <a:off x="5107081" y="1796125"/>
            <a:ext cx="2939136" cy="391884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73" name="Shape 73"/>
          <p:cNvSpPr/>
          <p:nvPr/>
        </p:nvSpPr>
        <p:spPr>
          <a:xfrm>
            <a:off x="1104179" y="3697506"/>
            <a:ext cx="3067191" cy="2301368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sp>
        <p:nvSpPr>
          <p:cNvPr id="74" name="Shape 74"/>
          <p:cNvSpPr txBox="1"/>
          <p:nvPr/>
        </p:nvSpPr>
        <p:spPr>
          <a:xfrm>
            <a:off x="1597675" y="5998875"/>
            <a:ext cx="2080200" cy="4974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 sz="2400" b="1"/>
              <a:t>ylang-ylang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algn="ctr">
              <a:buNone/>
            </a:pPr>
            <a:r>
              <a:rPr lang="en" sz="4800"/>
              <a:t>Politique</a:t>
            </a:r>
          </a:p>
        </p:txBody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algn="ctr" rtl="0">
              <a:buNone/>
            </a:pPr>
            <a:r>
              <a:rPr lang="en"/>
              <a:t>Mayotte est un département d’outre-mer. </a:t>
            </a:r>
          </a:p>
          <a:p>
            <a:endParaRPr/>
          </a:p>
          <a:p>
            <a:endParaRPr/>
          </a:p>
          <a:p>
            <a:endParaRPr/>
          </a:p>
          <a:p>
            <a:endParaRPr/>
          </a:p>
          <a:p>
            <a:endParaRPr/>
          </a:p>
          <a:p>
            <a:endParaRPr/>
          </a:p>
          <a:p>
            <a:endParaRPr/>
          </a:p>
          <a:p>
            <a:pPr lvl="0" algn="ctr" rtl="0">
              <a:buNone/>
            </a:pPr>
            <a:r>
              <a:rPr lang="en">
                <a:solidFill>
                  <a:srgbClr val="000000"/>
                </a:solidFill>
              </a:rPr>
              <a:t>Thomas Degos est le Prefet de Mayotte.</a:t>
            </a:r>
          </a:p>
        </p:txBody>
      </p:sp>
      <p:sp>
        <p:nvSpPr>
          <p:cNvPr id="81" name="Shape 81"/>
          <p:cNvSpPr/>
          <p:nvPr/>
        </p:nvSpPr>
        <p:spPr>
          <a:xfrm>
            <a:off x="2361782" y="2585659"/>
            <a:ext cx="4420435" cy="286891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algn="ctr">
              <a:buNone/>
            </a:pPr>
            <a:r>
              <a:rPr lang="en" sz="4800"/>
              <a:t>Histoire</a:t>
            </a:r>
          </a:p>
        </p:txBody>
      </p:sp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Les îles des Comoros ont fait une colonie de France dans 1912. Les îles ont déclaré </a:t>
            </a:r>
            <a:r>
              <a:rPr lang="en">
                <a:solidFill>
                  <a:srgbClr val="000000"/>
                </a:solidFill>
              </a:rPr>
              <a:t>indépendance dans 1975, mais Mayotte est resté avec France.</a:t>
            </a:r>
          </a:p>
        </p:txBody>
      </p:sp>
      <p:sp>
        <p:nvSpPr>
          <p:cNvPr id="88" name="Shape 88"/>
          <p:cNvSpPr/>
          <p:nvPr/>
        </p:nvSpPr>
        <p:spPr>
          <a:xfrm>
            <a:off x="4344225" y="3243925"/>
            <a:ext cx="2412032" cy="289489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algn="ctr">
              <a:buNone/>
            </a:pPr>
            <a:r>
              <a:rPr lang="en" sz="1400" b="0">
                <a:solidFill>
                  <a:srgbClr val="000000"/>
                </a:solidFill>
              </a:rPr>
              <a:t>
</a:t>
            </a:r>
            <a:r>
              <a:rPr lang="en" sz="4800">
                <a:solidFill>
                  <a:schemeClr val="accent1"/>
                </a:solidFill>
              </a:rPr>
              <a:t>Célèbres</a:t>
            </a:r>
          </a:p>
        </p:txBody>
      </p:sp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  <p:sp>
        <p:nvSpPr>
          <p:cNvPr id="95" name="Shape 95"/>
          <p:cNvSpPr/>
          <p:nvPr/>
        </p:nvSpPr>
        <p:spPr>
          <a:xfrm>
            <a:off x="638050" y="2239784"/>
            <a:ext cx="3572408" cy="237843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96" name="Shape 96"/>
          <p:cNvSpPr txBox="1"/>
          <p:nvPr/>
        </p:nvSpPr>
        <p:spPr>
          <a:xfrm>
            <a:off x="638054" y="5004075"/>
            <a:ext cx="3572399" cy="919499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 algn="ctr">
              <a:buNone/>
            </a:pPr>
            <a:r>
              <a:rPr lang="en" sz="1800"/>
              <a:t>Ben-Ousséni Mansour est un poète français. Il a grandi à  Bouéni.</a:t>
            </a:r>
          </a:p>
        </p:txBody>
      </p:sp>
      <p:sp>
        <p:nvSpPr>
          <p:cNvPr id="97" name="Shape 97"/>
          <p:cNvSpPr/>
          <p:nvPr/>
        </p:nvSpPr>
        <p:spPr>
          <a:xfrm>
            <a:off x="5146773" y="1777047"/>
            <a:ext cx="2518002" cy="3024621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sp>
        <p:nvSpPr>
          <p:cNvPr id="98" name="Shape 98"/>
          <p:cNvSpPr txBox="1"/>
          <p:nvPr/>
        </p:nvSpPr>
        <p:spPr>
          <a:xfrm>
            <a:off x="5154625" y="5004075"/>
            <a:ext cx="2502300" cy="12210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 algn="ctr">
              <a:buNone/>
            </a:pPr>
            <a:r>
              <a:rPr lang="en" sz="1800"/>
              <a:t>Fouad Rachid fait le football pour club de nancy. Il fait le milieu du terrain.</a:t>
            </a: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algn="ctr">
              <a:buNone/>
            </a:pPr>
            <a:r>
              <a:rPr lang="en" sz="4800"/>
              <a:t>Culture</a:t>
            </a:r>
          </a:p>
        </p:txBody>
      </p:sp>
      <p:sp>
        <p:nvSpPr>
          <p:cNvPr id="104" name="Shape 104"/>
          <p:cNvSpPr txBox="1">
            <a:spLocks noGrp="1"/>
          </p:cNvSpPr>
          <p:nvPr>
            <p:ph type="body" idx="1"/>
          </p:nvPr>
        </p:nvSpPr>
        <p:spPr>
          <a:xfrm>
            <a:off x="532575" y="1615275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Ils parlons le français et l'arabe. La population est 195,000, des musulman pour la plupart.</a:t>
            </a:r>
          </a:p>
        </p:txBody>
      </p:sp>
      <p:sp>
        <p:nvSpPr>
          <p:cNvPr id="105" name="Shape 105"/>
          <p:cNvSpPr/>
          <p:nvPr/>
        </p:nvSpPr>
        <p:spPr>
          <a:xfrm>
            <a:off x="313700" y="4485500"/>
            <a:ext cx="3810141" cy="195538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06" name="Shape 106"/>
          <p:cNvSpPr/>
          <p:nvPr/>
        </p:nvSpPr>
        <p:spPr>
          <a:xfrm>
            <a:off x="4463125" y="2970950"/>
            <a:ext cx="3810000" cy="253365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algn="ctr">
              <a:buNone/>
            </a:pPr>
            <a:r>
              <a:rPr lang="en" sz="4800"/>
              <a:t>Vacances</a:t>
            </a:r>
          </a:p>
        </p:txBody>
      </p:sp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653150" y="1417637"/>
            <a:ext cx="5516699" cy="54800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 sz="1700"/>
              <a:t>janvier 1: Nouveau année</a:t>
            </a:r>
          </a:p>
          <a:p>
            <a:pPr lvl="0" rtl="0">
              <a:buNone/>
            </a:pPr>
            <a:r>
              <a:rPr lang="en" sz="1700"/>
              <a:t>février 4:</a:t>
            </a:r>
            <a:r>
              <a:rPr lang="en" sz="1700">
                <a:solidFill>
                  <a:srgbClr val="000000"/>
                </a:solidFill>
              </a:rPr>
              <a:t> Mouloud</a:t>
            </a:r>
          </a:p>
          <a:p>
            <a:pPr lvl="0" rtl="0">
              <a:buNone/>
            </a:pPr>
            <a:r>
              <a:rPr lang="en" sz="1700">
                <a:solidFill>
                  <a:srgbClr val="000000"/>
                </a:solidFill>
              </a:rPr>
              <a:t>avril 9: Dyngus jour</a:t>
            </a:r>
          </a:p>
          <a:p>
            <a:pPr lvl="0" rtl="0">
              <a:buNone/>
            </a:pPr>
            <a:r>
              <a:rPr lang="en" sz="1700">
                <a:solidFill>
                  <a:srgbClr val="000000"/>
                </a:solidFill>
              </a:rPr>
              <a:t>avril 27: Abolition de l'esclavage</a:t>
            </a:r>
          </a:p>
          <a:p>
            <a:pPr lvl="0" rtl="0">
              <a:buNone/>
            </a:pPr>
            <a:r>
              <a:rPr lang="en" sz="1700">
                <a:solidFill>
                  <a:srgbClr val="000000"/>
                </a:solidFill>
              </a:rPr>
              <a:t>mai 1: Labour jour</a:t>
            </a:r>
          </a:p>
          <a:p>
            <a:pPr lvl="0" rtl="0">
              <a:buNone/>
            </a:pPr>
            <a:r>
              <a:rPr lang="en" sz="1700">
                <a:solidFill>
                  <a:srgbClr val="000000"/>
                </a:solidFill>
              </a:rPr>
              <a:t>mai 8: Victoire jour</a:t>
            </a:r>
          </a:p>
          <a:p>
            <a:pPr lvl="0" rtl="0">
              <a:buNone/>
            </a:pPr>
            <a:r>
              <a:rPr lang="en" sz="1700">
                <a:solidFill>
                  <a:srgbClr val="000000"/>
                </a:solidFill>
              </a:rPr>
              <a:t>mai 17: Ascension de Jesus</a:t>
            </a:r>
            <a:r>
              <a:rPr lang="en" sz="1700" u="sng">
                <a:solidFill>
                  <a:schemeClr val="hlink"/>
                </a:solidFill>
              </a:rPr>
              <a:t> </a:t>
            </a:r>
          </a:p>
          <a:p>
            <a:pPr lvl="0" rtl="0">
              <a:buNone/>
            </a:pPr>
            <a:r>
              <a:rPr lang="en" sz="1700">
                <a:solidFill>
                  <a:srgbClr val="000000"/>
                </a:solidFill>
              </a:rPr>
              <a:t>mai 28: Pentecost lundi</a:t>
            </a:r>
            <a:r>
              <a:rPr lang="en" sz="1700" u="sng">
                <a:solidFill>
                  <a:schemeClr val="hlink"/>
                </a:solidFill>
              </a:rPr>
              <a:t> </a:t>
            </a:r>
          </a:p>
          <a:p>
            <a:pPr lvl="0" rtl="0">
              <a:buNone/>
            </a:pPr>
            <a:r>
              <a:rPr lang="en" sz="1700">
                <a:solidFill>
                  <a:srgbClr val="000000"/>
                </a:solidFill>
              </a:rPr>
              <a:t>juin 17: Isra et Miraj</a:t>
            </a:r>
          </a:p>
          <a:p>
            <a:pPr lvl="0" rtl="0">
              <a:buNone/>
            </a:pPr>
            <a:r>
              <a:rPr lang="en" sz="1700">
                <a:solidFill>
                  <a:srgbClr val="000000"/>
                </a:solidFill>
              </a:rPr>
              <a:t>juillet14: National jour</a:t>
            </a:r>
          </a:p>
          <a:p>
            <a:pPr lvl="0" rtl="0">
              <a:buNone/>
            </a:pPr>
            <a:r>
              <a:rPr lang="en" sz="1700">
                <a:solidFill>
                  <a:srgbClr val="000000"/>
                </a:solidFill>
              </a:rPr>
              <a:t>août 15: Assomption of the bienheureux vierge Mary</a:t>
            </a:r>
            <a:r>
              <a:rPr lang="en" sz="1700" u="sng">
                <a:solidFill>
                  <a:schemeClr val="hlink"/>
                </a:solidFill>
              </a:rPr>
              <a:t> </a:t>
            </a:r>
          </a:p>
          <a:p>
            <a:pPr lvl="0" rtl="0">
              <a:buNone/>
            </a:pPr>
            <a:r>
              <a:rPr lang="en" sz="1700">
                <a:solidFill>
                  <a:srgbClr val="000000"/>
                </a:solidFill>
              </a:rPr>
              <a:t>août 19: Eid ul-Fitr</a:t>
            </a:r>
          </a:p>
          <a:p>
            <a:pPr lvl="0" rtl="0">
              <a:buNone/>
            </a:pPr>
            <a:r>
              <a:rPr lang="en" sz="1700">
                <a:solidFill>
                  <a:srgbClr val="000000"/>
                </a:solidFill>
              </a:rPr>
              <a:t>octobre 26: Eid al-Adha</a:t>
            </a:r>
          </a:p>
          <a:p>
            <a:pPr lvl="0" rtl="0">
              <a:buNone/>
            </a:pPr>
            <a:r>
              <a:rPr lang="en" sz="1700">
                <a:solidFill>
                  <a:srgbClr val="000000"/>
                </a:solidFill>
              </a:rPr>
              <a:t>novembre 1: Toussaint</a:t>
            </a:r>
          </a:p>
          <a:p>
            <a:pPr lvl="0" rtl="0">
              <a:buNone/>
            </a:pPr>
            <a:r>
              <a:rPr lang="en" sz="1700">
                <a:solidFill>
                  <a:srgbClr val="000000"/>
                </a:solidFill>
              </a:rPr>
              <a:t>novembre 11: Armistice jour</a:t>
            </a:r>
          </a:p>
          <a:p>
            <a:pPr>
              <a:buNone/>
            </a:pPr>
            <a:r>
              <a:rPr lang="en" sz="1700">
                <a:solidFill>
                  <a:srgbClr val="000000"/>
                </a:solidFill>
              </a:rPr>
              <a:t>décembre 25: Noël jour</a:t>
            </a:r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algn="ctr">
              <a:buNone/>
            </a:pPr>
            <a:r>
              <a:rPr lang="en" sz="4800"/>
              <a:t>5 Disputes</a:t>
            </a:r>
          </a:p>
        </p:txBody>
      </p:sp>
      <p:sp>
        <p:nvSpPr>
          <p:cNvPr id="118" name="Shape 11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457200" lvl="0" indent="-419100" rtl="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Ils ont beau temps toujours.</a:t>
            </a:r>
          </a:p>
          <a:p>
            <a:endParaRPr/>
          </a:p>
          <a:p>
            <a:pPr marL="457200" lvl="0" indent="-419100" rtl="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La lagune et le </a:t>
            </a:r>
            <a:r>
              <a:rPr lang="en">
                <a:solidFill>
                  <a:srgbClr val="000000"/>
                </a:solidFill>
              </a:rPr>
              <a:t>réci sont joli.</a:t>
            </a:r>
          </a:p>
          <a:p>
            <a:endParaRPr/>
          </a:p>
          <a:p>
            <a:pPr marL="457200" lvl="0" indent="-419100" rtl="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La forêt est intéressant explorer.</a:t>
            </a:r>
          </a:p>
          <a:p>
            <a:endParaRPr/>
          </a:p>
          <a:p>
            <a:pPr marL="457200" lvl="0" indent="-419100" rtl="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Mayotte va voyager sans encombre.</a:t>
            </a:r>
          </a:p>
          <a:p>
            <a:endParaRPr/>
          </a:p>
          <a:p>
            <a:pPr marL="457200" lvl="0" indent="-419100" rtl="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Les personnes sont </a:t>
            </a:r>
            <a:r>
              <a:rPr lang="en">
                <a:solidFill>
                  <a:srgbClr val="000000"/>
                </a:solidFill>
              </a:rPr>
              <a:t>très aimable</a:t>
            </a:r>
            <a:r>
              <a:rPr lang="en"/>
              <a:t>.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>
  <a:themeElements>
    <a:clrScheme name="Custom 218">
      <a:dk1>
        <a:srgbClr val="000000"/>
      </a:dk1>
      <a:lt1>
        <a:srgbClr val="FFFFFF"/>
      </a:lt1>
      <a:dk2>
        <a:srgbClr val="5B595A"/>
      </a:dk2>
      <a:lt2>
        <a:srgbClr val="CFD4D4"/>
      </a:lt2>
      <a:accent1>
        <a:srgbClr val="CC0202"/>
      </a:accent1>
      <a:accent2>
        <a:srgbClr val="228AFF"/>
      </a:accent2>
      <a:accent3>
        <a:srgbClr val="FBC82F"/>
      </a:accent3>
      <a:accent4>
        <a:srgbClr val="253E91"/>
      </a:accent4>
      <a:accent5>
        <a:srgbClr val="F68D0C"/>
      </a:accent5>
      <a:accent6>
        <a:srgbClr val="257E12"/>
      </a:accent6>
      <a:hlink>
        <a:srgbClr val="144C72"/>
      </a:hlink>
      <a:folHlink>
        <a:srgbClr val="8C9D9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271</Words>
  <Application>Microsoft Macintosh PowerPoint</Application>
  <PresentationFormat>On-screen Show (4:3)</PresentationFormat>
  <Paragraphs>65</Paragraphs>
  <Slides>10</Slides>
  <Notes>10</Notes>
  <HiddenSlides>0</HiddenSlides>
  <MMClips>0</MMClips>
  <ScaleCrop>false</ScaleCrop>
  <HeadingPairs>
    <vt:vector size="4" baseType="variant">
      <vt:variant>
        <vt:lpstr>Design Template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/>
      <vt:lpstr/>
      <vt:lpstr>Mayotte</vt:lpstr>
      <vt:lpstr>G   Géographie</vt:lpstr>
      <vt:lpstr>L'île aux Parfums</vt:lpstr>
      <vt:lpstr>Politique</vt:lpstr>
      <vt:lpstr>Histoire</vt:lpstr>
      <vt:lpstr>
Célèbres</vt:lpstr>
      <vt:lpstr>Culture</vt:lpstr>
      <vt:lpstr>Vacances</vt:lpstr>
      <vt:lpstr>5 Disputes</vt:lpstr>
      <vt:lpstr>Bibliographie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Mayotte</dc:title>
  <cp:lastModifiedBy>user</cp:lastModifiedBy>
  <cp:revision>1</cp:revision>
  <dcterms:created xsi:type="dcterms:W3CDTF">2012-08-27T03:54:44Z</dcterms:created>
  <dcterms:modified xsi:type="dcterms:W3CDTF">2012-08-27T03:55:03Z</dcterms:modified>
</cp:coreProperties>
</file>